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mpeg" ContentType="video/unknown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0" name="Shape 14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9320107" y="8886613"/>
            <a:ext cx="2709334" cy="389270"/>
          </a:xfrm>
          <a:prstGeom prst="rect">
            <a:avLst/>
          </a:prstGeom>
        </p:spPr>
        <p:txBody>
          <a:bodyPr wrap="square" lIns="65023" tIns="65023" rIns="65023" bIns="65023"/>
          <a:lstStyle>
            <a:lvl1pPr algn="r" defTabSz="1300480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18" name="Title Text"/>
          <p:cNvSpPr txBox="1"/>
          <p:nvPr>
            <p:ph type="title"/>
          </p:nvPr>
        </p:nvSpPr>
        <p:spPr>
          <a:xfrm>
            <a:off x="975359" y="866986"/>
            <a:ext cx="11054082" cy="1625601"/>
          </a:xfrm>
          <a:prstGeom prst="rect">
            <a:avLst/>
          </a:prstGeom>
        </p:spPr>
        <p:txBody>
          <a:bodyPr lIns="65023" tIns="65023" rIns="65023" bIns="65023">
            <a:noAutofit/>
          </a:bodyPr>
          <a:lstStyle>
            <a:lvl1pPr defTabSz="1300480">
              <a:defRPr sz="6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lide Number"/>
          <p:cNvSpPr txBox="1"/>
          <p:nvPr>
            <p:ph type="sldNum" sz="quarter" idx="2"/>
          </p:nvPr>
        </p:nvSpPr>
        <p:spPr>
          <a:xfrm>
            <a:off x="9320107" y="8886613"/>
            <a:ext cx="2709334" cy="389270"/>
          </a:xfrm>
          <a:prstGeom prst="rect">
            <a:avLst/>
          </a:prstGeom>
        </p:spPr>
        <p:txBody>
          <a:bodyPr wrap="square" lIns="65023" tIns="65023" rIns="65023" bIns="65023"/>
          <a:lstStyle>
            <a:lvl1pPr algn="r" defTabSz="1300480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 Text"/>
          <p:cNvSpPr txBox="1"/>
          <p:nvPr>
            <p:ph type="title"/>
          </p:nvPr>
        </p:nvSpPr>
        <p:spPr>
          <a:xfrm>
            <a:off x="975359" y="866986"/>
            <a:ext cx="11054082" cy="1625601"/>
          </a:xfrm>
          <a:prstGeom prst="rect">
            <a:avLst/>
          </a:prstGeom>
        </p:spPr>
        <p:txBody>
          <a:bodyPr lIns="65023" tIns="65023" rIns="65023" bIns="65023"/>
          <a:lstStyle>
            <a:lvl1pPr defTabSz="1300480">
              <a:defRPr sz="6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xfrm>
            <a:off x="11632419" y="8886613"/>
            <a:ext cx="397022" cy="389270"/>
          </a:xfrm>
          <a:prstGeom prst="rect">
            <a:avLst/>
          </a:prstGeom>
        </p:spPr>
        <p:txBody>
          <a:bodyPr lIns="65023" tIns="65023" rIns="65023" bIns="65023"/>
          <a:lstStyle>
            <a:lvl1pPr algn="r" defTabSz="1300480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jpeg"/><Relationship Id="rId4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2.jpeg"/><Relationship Id="rId5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2.jpeg"/><Relationship Id="rId6" Type="http://schemas.openxmlformats.org/officeDocument/2006/relationships/image" Target="../media/image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2.jpeg"/><Relationship Id="rId6" Type="http://schemas.openxmlformats.org/officeDocument/2006/relationships/image" Target="../media/image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2.jpeg"/><Relationship Id="rId6" Type="http://schemas.openxmlformats.org/officeDocument/2006/relationships/image" Target="../media/image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2.jpeg"/><Relationship Id="rId5" Type="http://schemas.openxmlformats.org/officeDocument/2006/relationships/image" Target="../media/image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2.png"/><Relationship Id="rId4" Type="http://schemas.openxmlformats.org/officeDocument/2006/relationships/image" Target="../media/image2.jpeg"/><Relationship Id="rId5" Type="http://schemas.openxmlformats.org/officeDocument/2006/relationships/image" Target="../media/image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video" Target="../media/media1.mpeg"/><Relationship Id="rId3" Type="http://schemas.microsoft.com/office/2007/relationships/media" Target="../media/media1.mpeg"/><Relationship Id="rId4" Type="http://schemas.openxmlformats.org/officeDocument/2006/relationships/image" Target="../media/image11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3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2.jpe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Relationship Id="rId3" Type="http://schemas.openxmlformats.org/officeDocument/2006/relationships/image" Target="../media/image2.png"/><Relationship Id="rId4" Type="http://schemas.openxmlformats.org/officeDocument/2006/relationships/image" Target="../media/image2.jpeg"/><Relationship Id="rId5" Type="http://schemas.openxmlformats.org/officeDocument/2006/relationships/image" Target="../media/image3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2.jpeg"/><Relationship Id="rId5" Type="http://schemas.openxmlformats.org/officeDocument/2006/relationships/image" Target="../media/image3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2.jpeg"/><Relationship Id="rId7" Type="http://schemas.openxmlformats.org/officeDocument/2006/relationships/image" Target="../media/image3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2.jpeg"/><Relationship Id="rId6" Type="http://schemas.openxmlformats.org/officeDocument/2006/relationships/image" Target="../media/image3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9.png"/><Relationship Id="rId4" Type="http://schemas.openxmlformats.org/officeDocument/2006/relationships/image" Target="../media/image2.jpeg"/><Relationship Id="rId5" Type="http://schemas.openxmlformats.org/officeDocument/2006/relationships/image" Target="../media/image3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teachinglondoncomputing.org/computational-thinking-tales/" TargetMode="External"/><Relationship Id="rId3" Type="http://schemas.openxmlformats.org/officeDocument/2006/relationships/image" Target="../media/image2.png"/><Relationship Id="rId4" Type="http://schemas.openxmlformats.org/officeDocument/2006/relationships/image" Target="../media/image2.jpeg"/><Relationship Id="rId5" Type="http://schemas.openxmlformats.org/officeDocument/2006/relationships/image" Target="../media/image3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machinelearningforkids.co.uk" TargetMode="External"/><Relationship Id="rId3" Type="http://schemas.openxmlformats.org/officeDocument/2006/relationships/image" Target="../media/image2.png"/><Relationship Id="rId4" Type="http://schemas.openxmlformats.org/officeDocument/2006/relationships/image" Target="../media/image2.jpeg"/><Relationship Id="rId5" Type="http://schemas.openxmlformats.org/officeDocument/2006/relationships/image" Target="../media/image23.png"/><Relationship Id="rId6" Type="http://schemas.openxmlformats.org/officeDocument/2006/relationships/image" Target="../media/image3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Relationship Id="rId3" Type="http://schemas.openxmlformats.org/officeDocument/2006/relationships/image" Target="../media/image2.jpe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://teachinglondoncomputing.org/machine-learning" TargetMode="External"/><Relationship Id="rId6" Type="http://schemas.openxmlformats.org/officeDocument/2006/relationships/image" Target="../media/image1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2.jpe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2.jpeg"/><Relationship Id="rId4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Learning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Learning </a:t>
            </a:r>
          </a:p>
          <a:p>
            <a:pPr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Machine Learning</a:t>
            </a:r>
          </a:p>
        </p:txBody>
      </p:sp>
      <p:sp>
        <p:nvSpPr>
          <p:cNvPr id="143" name="Paul Curzon, Jane Waite…"/>
          <p:cNvSpPr txBox="1"/>
          <p:nvPr>
            <p:ph type="subTitle" sz="half" idx="1"/>
          </p:nvPr>
        </p:nvSpPr>
        <p:spPr>
          <a:xfrm>
            <a:off x="1270000" y="5029200"/>
            <a:ext cx="10464800" cy="3588042"/>
          </a:xfrm>
          <a:prstGeom prst="rect">
            <a:avLst/>
          </a:prstGeom>
        </p:spPr>
        <p:txBody>
          <a:bodyPr/>
          <a:lstStyle/>
          <a:p>
            <a:pPr/>
            <a:r>
              <a:t>Paul Curzon, Jane Waite</a:t>
            </a:r>
          </a:p>
          <a:p>
            <a:pPr/>
            <a:r>
              <a:t>Queen Mary University of London</a:t>
            </a:r>
          </a:p>
          <a:p>
            <a:pPr/>
          </a:p>
          <a:p>
            <a:pPr/>
            <a:r>
              <a:t>Linked resources available at</a:t>
            </a:r>
          </a:p>
          <a:p>
            <a:pPr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teachinglondoncomputing.org/machine-learning/</a:t>
            </a:r>
          </a:p>
        </p:txBody>
      </p:sp>
      <p:pic>
        <p:nvPicPr>
          <p:cNvPr id="144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3668" y="288587"/>
            <a:ext cx="3000614" cy="8001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noe_logo.jpg" descr="noe_lo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23887" y="107573"/>
            <a:ext cx="3583226" cy="11621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86559" y="325532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Each neuron follows a simple algorith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Each neuron follows a simple algorithm</a:t>
            </a:r>
          </a:p>
        </p:txBody>
      </p:sp>
      <p:pic>
        <p:nvPicPr>
          <p:cNvPr id="199" name="8.neuronnolabels.pdf" descr="8.neuronnolabel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15481" y="3281312"/>
            <a:ext cx="8686801" cy="58293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Line"/>
          <p:cNvSpPr/>
          <p:nvPr/>
        </p:nvSpPr>
        <p:spPr>
          <a:xfrm>
            <a:off x="9107050" y="5384800"/>
            <a:ext cx="1860332" cy="0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01" name="Line"/>
          <p:cNvSpPr/>
          <p:nvPr/>
        </p:nvSpPr>
        <p:spPr>
          <a:xfrm>
            <a:off x="2575641" y="3263354"/>
            <a:ext cx="1825841" cy="1003846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02" name="Line"/>
          <p:cNvSpPr/>
          <p:nvPr/>
        </p:nvSpPr>
        <p:spPr>
          <a:xfrm>
            <a:off x="1639449" y="6337300"/>
            <a:ext cx="1860333" cy="0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03" name="Line"/>
          <p:cNvSpPr/>
          <p:nvPr/>
        </p:nvSpPr>
        <p:spPr>
          <a:xfrm flipV="1">
            <a:off x="2346244" y="7823200"/>
            <a:ext cx="1839338" cy="590451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04" name="Neuron fires only…"/>
          <p:cNvSpPr txBox="1"/>
          <p:nvPr/>
        </p:nvSpPr>
        <p:spPr>
          <a:xfrm>
            <a:off x="5848122" y="6339040"/>
            <a:ext cx="4825800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Neuron fires only </a:t>
            </a:r>
          </a:p>
          <a:p>
            <a:pPr/>
            <a:r>
              <a:t>when enough </a:t>
            </a:r>
          </a:p>
          <a:p>
            <a:pPr/>
            <a:r>
              <a:t>messages have arrived</a:t>
            </a:r>
          </a:p>
        </p:txBody>
      </p:sp>
      <p:sp>
        <p:nvSpPr>
          <p:cNvPr id="205" name="Message out…"/>
          <p:cNvSpPr txBox="1"/>
          <p:nvPr/>
        </p:nvSpPr>
        <p:spPr>
          <a:xfrm>
            <a:off x="8950756" y="3321049"/>
            <a:ext cx="3011120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Message out </a:t>
            </a:r>
          </a:p>
          <a:p>
            <a:pPr/>
            <a:r>
              <a:t>to connected</a:t>
            </a:r>
          </a:p>
          <a:p>
            <a:pPr/>
            <a:r>
              <a:t>neurons</a:t>
            </a:r>
          </a:p>
        </p:txBody>
      </p:sp>
      <p:sp>
        <p:nvSpPr>
          <p:cNvPr id="206" name="Messages in from…"/>
          <p:cNvSpPr txBox="1"/>
          <p:nvPr/>
        </p:nvSpPr>
        <p:spPr>
          <a:xfrm>
            <a:off x="407480" y="4279900"/>
            <a:ext cx="407090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Messages in from </a:t>
            </a:r>
          </a:p>
          <a:p>
            <a:pPr/>
            <a:r>
              <a:t>connected neurons</a:t>
            </a:r>
          </a:p>
        </p:txBody>
      </p:sp>
      <p:pic>
        <p:nvPicPr>
          <p:cNvPr id="207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Its a bit like pumping up a balloon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Its a bit like pumping up a balloon…</a:t>
            </a:r>
          </a:p>
        </p:txBody>
      </p:sp>
      <p:pic>
        <p:nvPicPr>
          <p:cNvPr id="212" name="8.neuronnolabels.pdf" descr="8.neuronnolabel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15481" y="3281312"/>
            <a:ext cx="8686801" cy="5829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balloonstart.pdf" descr="balloonstart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55653" y="3461059"/>
            <a:ext cx="2364688" cy="13944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IoC_Logo_OnWhite_AW.png" descr="IoC_Logo_OnWhite_AW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8.neuronnolabels.pdf" descr="8.neuronnolabel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15481" y="3281312"/>
            <a:ext cx="8686801" cy="5829301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Line"/>
          <p:cNvSpPr/>
          <p:nvPr/>
        </p:nvSpPr>
        <p:spPr>
          <a:xfrm>
            <a:off x="2575641" y="3263354"/>
            <a:ext cx="1825841" cy="1003846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20" name="Line"/>
          <p:cNvSpPr/>
          <p:nvPr/>
        </p:nvSpPr>
        <p:spPr>
          <a:xfrm>
            <a:off x="1639449" y="6337300"/>
            <a:ext cx="1860333" cy="0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21" name="Line"/>
          <p:cNvSpPr/>
          <p:nvPr/>
        </p:nvSpPr>
        <p:spPr>
          <a:xfrm flipV="1">
            <a:off x="2346244" y="7823200"/>
            <a:ext cx="1839338" cy="590451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22" name="Signals in from…"/>
          <p:cNvSpPr txBox="1"/>
          <p:nvPr/>
        </p:nvSpPr>
        <p:spPr>
          <a:xfrm>
            <a:off x="407480" y="4279900"/>
            <a:ext cx="407090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Signals in from </a:t>
            </a:r>
          </a:p>
          <a:p>
            <a:pPr/>
            <a:r>
              <a:t>connected neurons</a:t>
            </a:r>
          </a:p>
        </p:txBody>
      </p:sp>
      <p:pic>
        <p:nvPicPr>
          <p:cNvPr id="223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balloonblownup.pdf" descr="balloonblownup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00744" y="2200533"/>
            <a:ext cx="4778063" cy="30682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IoC_Logo_OnWhite_AW.png" descr="IoC_Logo_OnWhite_AW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and it popping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it popping!</a:t>
            </a:r>
          </a:p>
        </p:txBody>
      </p:sp>
      <p:pic>
        <p:nvPicPr>
          <p:cNvPr id="229" name="8.neuronnolabels.pdf" descr="8.neuronnolabel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15481" y="3281312"/>
            <a:ext cx="8686801" cy="5829301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Line"/>
          <p:cNvSpPr/>
          <p:nvPr/>
        </p:nvSpPr>
        <p:spPr>
          <a:xfrm>
            <a:off x="9107050" y="5600272"/>
            <a:ext cx="1860332" cy="1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31" name="Line"/>
          <p:cNvSpPr/>
          <p:nvPr/>
        </p:nvSpPr>
        <p:spPr>
          <a:xfrm>
            <a:off x="2575641" y="3263354"/>
            <a:ext cx="1825841" cy="1003846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32" name="Line"/>
          <p:cNvSpPr/>
          <p:nvPr/>
        </p:nvSpPr>
        <p:spPr>
          <a:xfrm>
            <a:off x="1639449" y="6337300"/>
            <a:ext cx="1860333" cy="0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33" name="Line"/>
          <p:cNvSpPr/>
          <p:nvPr/>
        </p:nvSpPr>
        <p:spPr>
          <a:xfrm flipV="1">
            <a:off x="2346244" y="7823200"/>
            <a:ext cx="1839338" cy="590451"/>
          </a:xfrm>
          <a:prstGeom prst="line">
            <a:avLst/>
          </a:prstGeom>
          <a:ln w="1397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34" name="Neuron…"/>
          <p:cNvSpPr txBox="1"/>
          <p:nvPr/>
        </p:nvSpPr>
        <p:spPr>
          <a:xfrm>
            <a:off x="6411621" y="6339040"/>
            <a:ext cx="2011681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Neuron</a:t>
            </a:r>
          </a:p>
          <a:p>
            <a:pPr/>
            <a:r>
              <a:t>fires on </a:t>
            </a:r>
          </a:p>
          <a:p>
            <a:pPr/>
            <a:r>
              <a:t>some </a:t>
            </a:r>
          </a:p>
          <a:p>
            <a:pPr/>
            <a:r>
              <a:t>threshold</a:t>
            </a:r>
          </a:p>
        </p:txBody>
      </p:sp>
      <p:sp>
        <p:nvSpPr>
          <p:cNvPr id="235" name="Message out…"/>
          <p:cNvSpPr txBox="1"/>
          <p:nvPr/>
        </p:nvSpPr>
        <p:spPr>
          <a:xfrm>
            <a:off x="9475697" y="6416857"/>
            <a:ext cx="3011120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Message out </a:t>
            </a:r>
          </a:p>
          <a:p>
            <a:pPr/>
            <a:r>
              <a:t>to connected</a:t>
            </a:r>
          </a:p>
          <a:p>
            <a:pPr/>
            <a:r>
              <a:t>neurons</a:t>
            </a:r>
          </a:p>
        </p:txBody>
      </p:sp>
      <p:sp>
        <p:nvSpPr>
          <p:cNvPr id="236" name="Messages in from…"/>
          <p:cNvSpPr txBox="1"/>
          <p:nvPr/>
        </p:nvSpPr>
        <p:spPr>
          <a:xfrm>
            <a:off x="407480" y="4279900"/>
            <a:ext cx="4070909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Messages in from </a:t>
            </a:r>
          </a:p>
          <a:p>
            <a:pPr/>
            <a:r>
              <a:t>connected neurons</a:t>
            </a:r>
          </a:p>
        </p:txBody>
      </p:sp>
      <p:pic>
        <p:nvPicPr>
          <p:cNvPr id="237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balloonpop.pdf" descr="balloonpop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535861" y="2217449"/>
            <a:ext cx="4644912" cy="30344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IoC_Logo_OnWhite_AW.png" descr="IoC_Logo_OnWhite_AW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Now let’s build a brain"/>
          <p:cNvSpPr txBox="1"/>
          <p:nvPr>
            <p:ph type="title"/>
          </p:nvPr>
        </p:nvSpPr>
        <p:spPr>
          <a:xfrm>
            <a:off x="952500" y="3485482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Now let’s build a brain</a:t>
            </a:r>
          </a:p>
        </p:txBody>
      </p:sp>
      <p:pic>
        <p:nvPicPr>
          <p:cNvPr id="243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braininabag-wiringdiagram1.pdf" descr="braininabag-wiringdiagram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22" y="1546826"/>
            <a:ext cx="11709356" cy="8412548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The brain-in-a-bag…"/>
          <p:cNvSpPr txBox="1"/>
          <p:nvPr>
            <p:ph type="title"/>
          </p:nvPr>
        </p:nvSpPr>
        <p:spPr>
          <a:xfrm>
            <a:off x="952500" y="25400"/>
            <a:ext cx="11099800" cy="2159000"/>
          </a:xfrm>
          <a:prstGeom prst="rect">
            <a:avLst/>
          </a:prstGeom>
        </p:spPr>
        <p:txBody>
          <a:bodyPr/>
          <a:lstStyle/>
          <a:p>
            <a:pPr defTabSz="537463">
              <a:defRPr sz="7360"/>
            </a:pPr>
            <a:r>
              <a:t>The brain-in-a-bag</a:t>
            </a:r>
          </a:p>
          <a:p>
            <a:pPr defTabSz="537463">
              <a:defRPr sz="3680"/>
            </a:pPr>
            <a:r>
              <a:t>(build a working brain from rope, tubes … and rules)</a:t>
            </a:r>
          </a:p>
        </p:txBody>
      </p:sp>
      <p:pic>
        <p:nvPicPr>
          <p:cNvPr id="249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087696" y="219734"/>
            <a:ext cx="1746334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6307" y="300090"/>
            <a:ext cx="2072882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braininabag-wiringdiagram2.pdf" descr="braininabag-wiringdiagram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6864" y="1531937"/>
            <a:ext cx="11750948" cy="8442429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The brain in a bag…"/>
          <p:cNvSpPr txBox="1"/>
          <p:nvPr>
            <p:ph type="title"/>
          </p:nvPr>
        </p:nvSpPr>
        <p:spPr>
          <a:xfrm>
            <a:off x="952500" y="25400"/>
            <a:ext cx="11099800" cy="2159000"/>
          </a:xfrm>
          <a:prstGeom prst="rect">
            <a:avLst/>
          </a:prstGeom>
        </p:spPr>
        <p:txBody>
          <a:bodyPr/>
          <a:lstStyle/>
          <a:p>
            <a:pPr/>
            <a:r>
              <a:t>The brain in a bag</a:t>
            </a:r>
          </a:p>
          <a:p>
            <a:pPr>
              <a:defRPr sz="4000"/>
            </a:pPr>
            <a:r>
              <a:t>(build a working brain from kids, rope, tubes)</a:t>
            </a:r>
          </a:p>
        </p:txBody>
      </p:sp>
      <p:pic>
        <p:nvPicPr>
          <p:cNvPr id="255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006935" y="20627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180" y="155099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Exploring emotions with a robot with a neural network brain"/>
          <p:cNvSpPr txBox="1"/>
          <p:nvPr>
            <p:ph type="title"/>
          </p:nvPr>
        </p:nvSpPr>
        <p:spPr>
          <a:xfrm>
            <a:off x="975359" y="866986"/>
            <a:ext cx="11054082" cy="1625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5000"/>
            </a:lvl1pPr>
          </a:lstStyle>
          <a:p>
            <a:pPr>
              <a:defRPr sz="6200"/>
            </a:pPr>
            <a:r>
              <a:rPr sz="5000"/>
              <a:t>Exploring emotions with a robot with a neural network brain</a:t>
            </a:r>
          </a:p>
        </p:txBody>
      </p:sp>
      <p:sp>
        <p:nvSpPr>
          <p:cNvPr id="260" name="1"/>
          <p:cNvSpPr txBox="1"/>
          <p:nvPr/>
        </p:nvSpPr>
        <p:spPr>
          <a:xfrm>
            <a:off x="9767146" y="152399"/>
            <a:ext cx="2798319" cy="8158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5023" tIns="65023" rIns="65023" bIns="65023">
            <a:spAutoFit/>
          </a:bodyPr>
          <a:lstStyle>
            <a:lvl1pPr algn="l" defTabSz="1300480">
              <a:defRPr sz="6800">
                <a:solidFill>
                  <a:srgbClr val="FFFFFF"/>
                </a:solidFill>
                <a:latin typeface="Queen Mary"/>
                <a:ea typeface="Queen Mary"/>
                <a:cs typeface="Queen Mary"/>
                <a:sym typeface="Queen Mary"/>
              </a:defRPr>
            </a:lvl1pPr>
          </a:lstStyle>
          <a:p>
            <a:pPr>
              <a:defRPr sz="3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6800">
                <a:solidFill>
                  <a:srgbClr val="FFFFFF"/>
                </a:solidFill>
                <a:latin typeface="Queen Mary"/>
                <a:ea typeface="Queen Mary"/>
                <a:cs typeface="Queen Mary"/>
                <a:sym typeface="Queen Mary"/>
              </a:rPr>
              <a:t>1</a:t>
            </a:r>
          </a:p>
        </p:txBody>
      </p:sp>
      <p:pic>
        <p:nvPicPr>
          <p:cNvPr id="261" name="socialrobot.mpeg" descr="socialrobot.mpeg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401358" y="2838943"/>
            <a:ext cx="8202085" cy="61515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43998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28067">
                <p:cTn id="7" fill="hold" display="0">
                  <p:stCondLst>
                    <p:cond delay="indefinite"/>
                  </p:stCondLst>
                </p:cTn>
                <p:tgtEl>
                  <p:spTgt spid="261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potting Patterns - its playing 20 Questions!"/>
          <p:cNvSpPr txBox="1"/>
          <p:nvPr>
            <p:ph type="title"/>
          </p:nvPr>
        </p:nvSpPr>
        <p:spPr>
          <a:xfrm>
            <a:off x="952500" y="155512"/>
            <a:ext cx="11099800" cy="2159001"/>
          </a:xfrm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Spotting Patterns - its playing 20 Questions!</a:t>
            </a:r>
          </a:p>
        </p:txBody>
      </p:sp>
      <p:pic>
        <p:nvPicPr>
          <p:cNvPr id="264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31012" y="8808787"/>
            <a:ext cx="2229517" cy="5945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6" name="machinelearninggroupings.jpg" descr="machinelearninggrouping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89019" y="2351542"/>
            <a:ext cx="7626762" cy="6449233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…but how can an algorithm  learn"/>
          <p:cNvSpPr txBox="1"/>
          <p:nvPr>
            <p:ph type="title"/>
          </p:nvPr>
        </p:nvSpPr>
        <p:spPr>
          <a:xfrm>
            <a:off x="952500" y="3485482"/>
            <a:ext cx="11099800" cy="2159001"/>
          </a:xfrm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…but how can an algorithm  learn</a:t>
            </a:r>
          </a:p>
        </p:txBody>
      </p:sp>
      <p:pic>
        <p:nvPicPr>
          <p:cNvPr id="270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Machine Learning is everywhere"/>
          <p:cNvSpPr txBox="1"/>
          <p:nvPr>
            <p:ph type="title"/>
          </p:nvPr>
        </p:nvSpPr>
        <p:spPr>
          <a:xfrm>
            <a:off x="499809" y="444500"/>
            <a:ext cx="12005182" cy="1727902"/>
          </a:xfrm>
          <a:prstGeom prst="rect">
            <a:avLst/>
          </a:prstGeom>
        </p:spPr>
        <p:txBody>
          <a:bodyPr/>
          <a:lstStyle>
            <a:lvl1pPr defTabSz="467359">
              <a:defRPr sz="6400"/>
            </a:lvl1pPr>
          </a:lstStyle>
          <a:p>
            <a:pPr/>
            <a:r>
              <a:t>Machine Learning is everywhere</a:t>
            </a:r>
          </a:p>
        </p:txBody>
      </p:sp>
      <p:sp>
        <p:nvSpPr>
          <p:cNvPr id="149" name="Self-driving cars…"/>
          <p:cNvSpPr txBox="1"/>
          <p:nvPr>
            <p:ph type="body" sz="quarter" idx="1"/>
          </p:nvPr>
        </p:nvSpPr>
        <p:spPr>
          <a:xfrm>
            <a:off x="665446" y="3470153"/>
            <a:ext cx="6182643" cy="3134007"/>
          </a:xfrm>
          <a:prstGeom prst="rect">
            <a:avLst/>
          </a:prstGeom>
        </p:spPr>
        <p:txBody>
          <a:bodyPr/>
          <a:lstStyle/>
          <a:p>
            <a:pPr lvl="1" marL="675640" indent="-337820" defTabSz="443991">
              <a:spcBef>
                <a:spcPts val="3100"/>
              </a:spcBef>
              <a:defRPr sz="2888"/>
            </a:pPr>
            <a:r>
              <a:t>Self-driving cars</a:t>
            </a:r>
          </a:p>
          <a:p>
            <a:pPr lvl="1" marL="675640" indent="-337820" defTabSz="443991">
              <a:spcBef>
                <a:spcPts val="3100"/>
              </a:spcBef>
              <a:defRPr sz="2888"/>
            </a:pPr>
            <a:r>
              <a:t>Recognising faces</a:t>
            </a:r>
          </a:p>
          <a:p>
            <a:pPr lvl="1" marL="675640" indent="-337820" defTabSz="443991">
              <a:spcBef>
                <a:spcPts val="3100"/>
              </a:spcBef>
              <a:defRPr sz="2888"/>
            </a:pPr>
            <a:r>
              <a:t>Targeted advertising</a:t>
            </a:r>
          </a:p>
          <a:p>
            <a:pPr lvl="1" marL="675640" indent="-337820" defTabSz="443991">
              <a:spcBef>
                <a:spcPts val="3100"/>
              </a:spcBef>
              <a:defRPr sz="2888"/>
            </a:pPr>
            <a:r>
              <a:t>Voice recognition</a:t>
            </a:r>
          </a:p>
        </p:txBody>
      </p:sp>
      <p:sp>
        <p:nvSpPr>
          <p:cNvPr id="150" name="SPAM filters…"/>
          <p:cNvSpPr txBox="1"/>
          <p:nvPr/>
        </p:nvSpPr>
        <p:spPr>
          <a:xfrm>
            <a:off x="6626279" y="3470153"/>
            <a:ext cx="5842109" cy="3134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1" marL="648970" indent="-324485" algn="l" defTabSz="426466">
              <a:spcBef>
                <a:spcPts val="3000"/>
              </a:spcBef>
              <a:buSzPct val="75000"/>
              <a:buChar char="•"/>
              <a:defRPr sz="2774"/>
            </a:pPr>
            <a:r>
              <a:t>SPAM filters </a:t>
            </a:r>
          </a:p>
          <a:p>
            <a:pPr lvl="1" marL="648970" indent="-324485" algn="l" defTabSz="426466">
              <a:spcBef>
                <a:spcPts val="3000"/>
              </a:spcBef>
              <a:buSzPct val="75000"/>
              <a:buChar char="•"/>
              <a:defRPr sz="2774"/>
            </a:pPr>
            <a:r>
              <a:t>Translating between languages</a:t>
            </a:r>
          </a:p>
          <a:p>
            <a:pPr lvl="1" marL="648970" indent="-324485" algn="l" defTabSz="426466">
              <a:spcBef>
                <a:spcPts val="3000"/>
              </a:spcBef>
              <a:buSzPct val="75000"/>
              <a:buChar char="•"/>
              <a:defRPr sz="2774"/>
            </a:pPr>
            <a:r>
              <a:t>Detecting credit card fraud</a:t>
            </a:r>
          </a:p>
          <a:p>
            <a:pPr lvl="1" marL="648970" indent="-324485" algn="l" defTabSz="426466">
              <a:spcBef>
                <a:spcPts val="3000"/>
              </a:spcBef>
              <a:buSzPct val="75000"/>
              <a:buChar char="•"/>
              <a:defRPr sz="2774"/>
            </a:pPr>
            <a:r>
              <a:t>Approving loans / mortgages</a:t>
            </a:r>
          </a:p>
        </p:txBody>
      </p:sp>
      <p:pic>
        <p:nvPicPr>
          <p:cNvPr id="151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31012" y="8808787"/>
            <a:ext cx="2229517" cy="59453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… and lots more"/>
          <p:cNvSpPr txBox="1"/>
          <p:nvPr/>
        </p:nvSpPr>
        <p:spPr>
          <a:xfrm>
            <a:off x="4033655" y="6775753"/>
            <a:ext cx="4347528" cy="594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1" indent="194310" algn="l" defTabSz="496570">
              <a:spcBef>
                <a:spcPts val="3500"/>
              </a:spcBef>
              <a:defRPr sz="3230"/>
            </a:pPr>
            <a:r>
              <a:t>… and lots more</a:t>
            </a:r>
          </a:p>
        </p:txBody>
      </p:sp>
      <p:sp>
        <p:nvSpPr>
          <p:cNvPr id="153" name="Whatever profession you go in to, in future you will need to use it."/>
          <p:cNvSpPr txBox="1"/>
          <p:nvPr/>
        </p:nvSpPr>
        <p:spPr>
          <a:xfrm>
            <a:off x="531110" y="7759825"/>
            <a:ext cx="11942580" cy="585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1" indent="189737" algn="l" defTabSz="484886">
              <a:spcBef>
                <a:spcPts val="3400"/>
              </a:spcBef>
              <a:defRPr sz="3154"/>
            </a:pPr>
            <a:r>
              <a:t>Whatever profession you go in to, in future you will need to use it.</a:t>
            </a:r>
          </a:p>
        </p:txBody>
      </p:sp>
      <p:pic>
        <p:nvPicPr>
          <p:cNvPr id="154" name="IoC_Logo_OnWhite_AW.png" descr="IoC_Logo_OnWhite_AW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70978" y="8850491"/>
            <a:ext cx="2072883" cy="5365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It is the technology behind:"/>
          <p:cNvSpPr txBox="1"/>
          <p:nvPr/>
        </p:nvSpPr>
        <p:spPr>
          <a:xfrm>
            <a:off x="657519" y="2234439"/>
            <a:ext cx="11099801" cy="1064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spcBef>
                <a:spcPts val="4200"/>
              </a:spcBef>
              <a:defRPr sz="3800"/>
            </a:lvl1pPr>
          </a:lstStyle>
          <a:p>
            <a:pPr/>
            <a:r>
              <a:t>It is the technology behind: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The Sweet Learning Computer"/>
          <p:cNvSpPr txBox="1"/>
          <p:nvPr>
            <p:ph type="title"/>
          </p:nvPr>
        </p:nvSpPr>
        <p:spPr>
          <a:xfrm>
            <a:off x="952500" y="50800"/>
            <a:ext cx="11099800" cy="2159000"/>
          </a:xfrm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The Sweet Learning Computer</a:t>
            </a:r>
          </a:p>
        </p:txBody>
      </p:sp>
      <p:sp>
        <p:nvSpPr>
          <p:cNvPr id="275" name="We will train a ‘machine’ made of cups and sweets to play the game of Hexapawn"/>
          <p:cNvSpPr txBox="1"/>
          <p:nvPr>
            <p:ph type="body" sz="half" idx="1"/>
          </p:nvPr>
        </p:nvSpPr>
        <p:spPr>
          <a:xfrm>
            <a:off x="952500" y="2556767"/>
            <a:ext cx="5250558" cy="5942411"/>
          </a:xfrm>
          <a:prstGeom prst="rect">
            <a:avLst/>
          </a:prstGeom>
        </p:spPr>
        <p:txBody>
          <a:bodyPr/>
          <a:lstStyle>
            <a:lvl1pPr marL="469194" indent="-469194">
              <a:defRPr sz="3800"/>
            </a:lvl1pPr>
          </a:lstStyle>
          <a:p>
            <a:pPr/>
            <a:r>
              <a:t>We will train a ‘machine’ made of cups and sweets to play the game of Hexapawn</a:t>
            </a:r>
          </a:p>
        </p:txBody>
      </p:sp>
      <p:pic>
        <p:nvPicPr>
          <p:cNvPr id="276" name="27585498284_0425f84a63_z.jpg" descr="27585498284_0425f84a63_z.jpg"/>
          <p:cNvPicPr>
            <a:picLocks noChangeAspect="1"/>
          </p:cNvPicPr>
          <p:nvPr/>
        </p:nvPicPr>
        <p:blipFill>
          <a:blip r:embed="rId2">
            <a:extLst/>
          </a:blip>
          <a:srcRect l="0" t="9107" r="2007" b="0"/>
          <a:stretch>
            <a:fillRect/>
          </a:stretch>
        </p:blipFill>
        <p:spPr>
          <a:xfrm>
            <a:off x="7108735" y="2466429"/>
            <a:ext cx="4805106" cy="59425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8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9671" y="26011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9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737135" y="340470"/>
            <a:ext cx="2072882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Hexapawn Mo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Hexapawn Moves</a:t>
            </a:r>
          </a:p>
        </p:txBody>
      </p:sp>
      <p:sp>
        <p:nvSpPr>
          <p:cNvPr id="282" name="Move straight forward in to a free space…"/>
          <p:cNvSpPr txBox="1"/>
          <p:nvPr>
            <p:ph type="body" sz="half" idx="1"/>
          </p:nvPr>
        </p:nvSpPr>
        <p:spPr>
          <a:xfrm>
            <a:off x="952500" y="2597150"/>
            <a:ext cx="5334000" cy="6286500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3900"/>
            </a:pPr>
            <a:r>
              <a:t>Move straight forward in to a free space</a:t>
            </a:r>
          </a:p>
          <a:p>
            <a:pPr marL="0" indent="0" algn="ctr">
              <a:buSzTx/>
              <a:buNone/>
              <a:defRPr sz="3900"/>
            </a:pPr>
            <a:r>
              <a:t>OR</a:t>
            </a:r>
          </a:p>
          <a:p>
            <a:pPr marL="0" indent="0" algn="ctr">
              <a:buSzTx/>
              <a:buNone/>
              <a:defRPr sz="3900"/>
            </a:pPr>
            <a:r>
              <a:t>Take Diagonally</a:t>
            </a:r>
          </a:p>
        </p:txBody>
      </p:sp>
      <p:pic>
        <p:nvPicPr>
          <p:cNvPr id="283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06" y="8826195"/>
            <a:ext cx="2494399" cy="665174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www.teachinglondoncomputing.org"/>
          <p:cNvSpPr txBox="1"/>
          <p:nvPr/>
        </p:nvSpPr>
        <p:spPr>
          <a:xfrm>
            <a:off x="276593" y="9010390"/>
            <a:ext cx="4505959" cy="537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>
            <a:normAutofit fontScale="100000" lnSpcReduction="0"/>
          </a:bodyPr>
          <a:lstStyle>
            <a:lvl1pPr defTabSz="1196441">
              <a:spcBef>
                <a:spcPts val="700"/>
              </a:spcBef>
              <a:defRPr sz="2208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www.teachinglondoncomputing.org</a:t>
            </a:r>
          </a:p>
        </p:txBody>
      </p:sp>
      <p:pic>
        <p:nvPicPr>
          <p:cNvPr id="285" name="SweetBoardMoves.pdf" descr="SweetBoardMoves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4344" y="3200905"/>
            <a:ext cx="4690701" cy="4208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9671" y="26011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87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Hexapawn: Ways to Wi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Hexapawn: Ways to Win</a:t>
            </a:r>
          </a:p>
        </p:txBody>
      </p:sp>
      <p:sp>
        <p:nvSpPr>
          <p:cNvPr id="290" name="1. Take all other player’s pieces…"/>
          <p:cNvSpPr txBox="1"/>
          <p:nvPr>
            <p:ph type="body" sz="half" idx="1"/>
          </p:nvPr>
        </p:nvSpPr>
        <p:spPr>
          <a:xfrm>
            <a:off x="952500" y="5443237"/>
            <a:ext cx="11367621" cy="344041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4600"/>
            </a:pPr>
            <a:r>
              <a:t>1. Take all other player’s pieces</a:t>
            </a:r>
          </a:p>
          <a:p>
            <a:pPr marL="0" indent="0">
              <a:buSzTx/>
              <a:buNone/>
              <a:defRPr sz="4600"/>
            </a:pPr>
            <a:r>
              <a:t>2 Get a piece to the last row</a:t>
            </a:r>
          </a:p>
          <a:p>
            <a:pPr marL="0" indent="0">
              <a:buSzTx/>
              <a:buNone/>
              <a:defRPr sz="4600"/>
            </a:pPr>
            <a:r>
              <a:t>3. Block other player from moving</a:t>
            </a:r>
          </a:p>
        </p:txBody>
      </p:sp>
      <p:pic>
        <p:nvPicPr>
          <p:cNvPr id="291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06" y="8826195"/>
            <a:ext cx="2494399" cy="665174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www.teachinglondoncomputing.org"/>
          <p:cNvSpPr txBox="1"/>
          <p:nvPr/>
        </p:nvSpPr>
        <p:spPr>
          <a:xfrm>
            <a:off x="276593" y="9010390"/>
            <a:ext cx="4505959" cy="537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>
            <a:normAutofit fontScale="100000" lnSpcReduction="0"/>
          </a:bodyPr>
          <a:lstStyle>
            <a:lvl1pPr defTabSz="1196441">
              <a:spcBef>
                <a:spcPts val="700"/>
              </a:spcBef>
              <a:defRPr sz="2208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www.teachinglondoncomputing.org</a:t>
            </a:r>
          </a:p>
        </p:txBody>
      </p:sp>
      <p:pic>
        <p:nvPicPr>
          <p:cNvPr id="293" name="SweetBoardWinning1.pdf" descr="SweetBoardWinning1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63062" y="2575877"/>
            <a:ext cx="3304473" cy="297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SweetBoardWinning2.pdf" descr="SweetBoardWinning2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719561" y="2629876"/>
            <a:ext cx="3184523" cy="2867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95" name="SweetBoardWinning3.pdf" descr="SweetBoardWinning3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01418" y="2627382"/>
            <a:ext cx="3324359" cy="297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96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19671" y="26011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97" name="IoC_Logo_OnWhite_AW.png" descr="IoC_Logo_OnWhite_AW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A Learning Mach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Learning Machine</a:t>
            </a:r>
          </a:p>
        </p:txBody>
      </p:sp>
      <p:sp>
        <p:nvSpPr>
          <p:cNvPr id="300" name="Set up…"/>
          <p:cNvSpPr txBox="1"/>
          <p:nvPr>
            <p:ph type="body" idx="1"/>
          </p:nvPr>
        </p:nvSpPr>
        <p:spPr>
          <a:xfrm>
            <a:off x="952500" y="1963044"/>
            <a:ext cx="8524342" cy="692060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Set up</a:t>
            </a:r>
          </a:p>
          <a:p>
            <a:pPr marL="0" indent="0">
              <a:buSzTx/>
              <a:buNone/>
            </a:pPr>
            <a:r>
              <a:t>Lay out all the board positions</a:t>
            </a:r>
          </a:p>
          <a:p>
            <a:pPr marL="0" indent="0">
              <a:buSzTx/>
              <a:buNone/>
            </a:pPr>
            <a:r>
              <a:t>Put coloured sweets in a cup with each board matching the coloured arrows on that board</a:t>
            </a:r>
          </a:p>
          <a:p>
            <a:pPr marL="0" indent="0"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To play</a:t>
            </a:r>
          </a:p>
          <a:p>
            <a:pPr marL="0" indent="0">
              <a:buSzTx/>
              <a:buNone/>
            </a:pPr>
            <a:r>
              <a:t>Find the board picture matching the current state</a:t>
            </a:r>
          </a:p>
          <a:p>
            <a:pPr marL="0" indent="0">
              <a:buSzTx/>
              <a:buNone/>
            </a:pPr>
            <a:r>
              <a:t>Randomly take out a sweet from that cup and make the move of that coloured arrow</a:t>
            </a:r>
          </a:p>
          <a:p>
            <a:pPr marL="0" indent="0">
              <a:buSzTx/>
              <a:buNone/>
            </a:pPr>
            <a:r>
              <a:t>If lose or no move possible, eat the sweet of the last move made (it will never make that mistake again!)</a:t>
            </a:r>
          </a:p>
        </p:txBody>
      </p:sp>
      <p:pic>
        <p:nvPicPr>
          <p:cNvPr id="301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06" y="8826195"/>
            <a:ext cx="2494399" cy="665174"/>
          </a:xfrm>
          <a:prstGeom prst="rect">
            <a:avLst/>
          </a:prstGeom>
          <a:ln w="12700">
            <a:miter lim="400000"/>
          </a:ln>
        </p:spPr>
      </p:pic>
      <p:sp>
        <p:nvSpPr>
          <p:cNvPr id="302" name="www.teachinglondoncomputing.org"/>
          <p:cNvSpPr txBox="1"/>
          <p:nvPr/>
        </p:nvSpPr>
        <p:spPr>
          <a:xfrm>
            <a:off x="276593" y="9010390"/>
            <a:ext cx="4505959" cy="537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>
            <a:normAutofit fontScale="100000" lnSpcReduction="0"/>
          </a:bodyPr>
          <a:lstStyle>
            <a:lvl1pPr defTabSz="1196441">
              <a:spcBef>
                <a:spcPts val="700"/>
              </a:spcBef>
              <a:defRPr sz="2208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www.teachinglondoncomputing.org</a:t>
            </a:r>
          </a:p>
        </p:txBody>
      </p:sp>
      <p:pic>
        <p:nvPicPr>
          <p:cNvPr id="303" name="SweetBoardA1Auto.pdf" descr="SweetBoardA1Auto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19516" y="2321514"/>
            <a:ext cx="2862117" cy="2894615"/>
          </a:xfrm>
          <a:prstGeom prst="rect">
            <a:avLst/>
          </a:prstGeom>
          <a:ln w="12700">
            <a:miter lim="400000"/>
          </a:ln>
        </p:spPr>
      </p:pic>
      <p:pic>
        <p:nvPicPr>
          <p:cNvPr id="304" name="SweetBoardA2Auto.pdf" descr="SweetBoardA2Auto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829266" y="5670892"/>
            <a:ext cx="2842618" cy="2894615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19671" y="26011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IoC_Logo_OnWhite_AW.png" descr="IoC_Logo_OnWhite_AW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otting Progress Lear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1622">
              <a:defRPr sz="7280"/>
            </a:lvl1pPr>
          </a:lstStyle>
          <a:p>
            <a:pPr/>
            <a:r>
              <a:t>Plotting Progress Learning</a:t>
            </a:r>
          </a:p>
        </p:txBody>
      </p:sp>
      <p:sp>
        <p:nvSpPr>
          <p:cNvPr id="309" name="Plot the progress of the machine:…"/>
          <p:cNvSpPr txBox="1"/>
          <p:nvPr>
            <p:ph type="body" sz="half" idx="1"/>
          </p:nvPr>
        </p:nvSpPr>
        <p:spPr>
          <a:xfrm>
            <a:off x="952500" y="2597150"/>
            <a:ext cx="4145461" cy="62865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Plot the progress of the machine:</a:t>
            </a:r>
          </a:p>
          <a:p>
            <a:pPr marL="0" indent="0">
              <a:buSzTx/>
              <a:buNone/>
            </a:pPr>
            <a:r>
              <a:t>Draw a downward line for a loss</a:t>
            </a:r>
          </a:p>
          <a:p>
            <a:pPr marL="0" indent="0">
              <a:buSzTx/>
              <a:buNone/>
            </a:pPr>
            <a:r>
              <a:t>Draw an upward line for a draw</a:t>
            </a:r>
          </a:p>
        </p:txBody>
      </p:sp>
      <p:pic>
        <p:nvPicPr>
          <p:cNvPr id="310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06" y="8826195"/>
            <a:ext cx="2494399" cy="665174"/>
          </a:xfrm>
          <a:prstGeom prst="rect">
            <a:avLst/>
          </a:prstGeom>
          <a:ln w="12700">
            <a:miter lim="400000"/>
          </a:ln>
        </p:spPr>
      </p:pic>
      <p:sp>
        <p:nvSpPr>
          <p:cNvPr id="311" name="www.teachinglondoncomputing.org"/>
          <p:cNvSpPr txBox="1"/>
          <p:nvPr/>
        </p:nvSpPr>
        <p:spPr>
          <a:xfrm>
            <a:off x="276593" y="9010390"/>
            <a:ext cx="4505959" cy="537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>
            <a:normAutofit fontScale="100000" lnSpcReduction="0"/>
          </a:bodyPr>
          <a:lstStyle>
            <a:lvl1pPr defTabSz="1196441">
              <a:spcBef>
                <a:spcPts val="700"/>
              </a:spcBef>
              <a:defRPr sz="2208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www.teachinglondoncomputing.org</a:t>
            </a:r>
          </a:p>
        </p:txBody>
      </p:sp>
      <p:pic>
        <p:nvPicPr>
          <p:cNvPr id="312" name="SweetComputerWinLoseGraph.pdf" descr="SweetComputerWinLoseGraph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46013" y="3009332"/>
            <a:ext cx="5454366" cy="541103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3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9671" y="26011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4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Understanding the ethical and societal issues"/>
          <p:cNvSpPr txBox="1"/>
          <p:nvPr>
            <p:ph type="title"/>
          </p:nvPr>
        </p:nvSpPr>
        <p:spPr>
          <a:xfrm>
            <a:off x="1092200" y="3378200"/>
            <a:ext cx="11099800" cy="2159000"/>
          </a:xfrm>
          <a:prstGeom prst="rect">
            <a:avLst/>
          </a:prstGeom>
        </p:spPr>
        <p:txBody>
          <a:bodyPr/>
          <a:lstStyle>
            <a:lvl1pPr defTabSz="490727">
              <a:defRPr b="1" sz="6719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Understanding the ethical and societal issues</a:t>
            </a:r>
          </a:p>
        </p:txBody>
      </p:sp>
      <p:pic>
        <p:nvPicPr>
          <p:cNvPr id="317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8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9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What do we want as a society?"/>
          <p:cNvSpPr txBox="1"/>
          <p:nvPr>
            <p:ph type="title"/>
          </p:nvPr>
        </p:nvSpPr>
        <p:spPr>
          <a:xfrm>
            <a:off x="429745" y="67619"/>
            <a:ext cx="12145310" cy="2159001"/>
          </a:xfrm>
          <a:prstGeom prst="rect">
            <a:avLst/>
          </a:prstGeom>
        </p:spPr>
        <p:txBody>
          <a:bodyPr/>
          <a:lstStyle>
            <a:lvl1pPr defTabSz="496570">
              <a:defRPr sz="6800"/>
            </a:lvl1pPr>
          </a:lstStyle>
          <a:p>
            <a:pPr/>
            <a:r>
              <a:t>What do we want as a society?</a:t>
            </a:r>
          </a:p>
        </p:txBody>
      </p:sp>
      <p:sp>
        <p:nvSpPr>
          <p:cNvPr id="322" name="Workshop activity: Discuss then rank scenarios into how desirable…"/>
          <p:cNvSpPr txBox="1"/>
          <p:nvPr>
            <p:ph type="body" idx="1"/>
          </p:nvPr>
        </p:nvSpPr>
        <p:spPr>
          <a:xfrm>
            <a:off x="952500" y="2180980"/>
            <a:ext cx="11211424" cy="6709020"/>
          </a:xfrm>
          <a:prstGeom prst="rect">
            <a:avLst/>
          </a:prstGeom>
        </p:spPr>
        <p:txBody>
          <a:bodyPr/>
          <a:lstStyle/>
          <a:p>
            <a:pPr marL="333375" indent="-333375" defTabSz="438150">
              <a:spcBef>
                <a:spcPts val="3100"/>
              </a:spcBef>
              <a:defRPr sz="2850"/>
            </a:pPr>
            <a:r>
              <a:t>Workshop activity: Discuss then rank scenarios into how desirable</a:t>
            </a:r>
          </a:p>
          <a:p>
            <a:pPr lvl="1" marL="666750" indent="-333375" defTabSz="438150">
              <a:spcBef>
                <a:spcPts val="3100"/>
              </a:spcBef>
              <a:defRPr sz="2850"/>
            </a:pPr>
            <a:r>
              <a:t>An AI that detects brain tumours from scans</a:t>
            </a:r>
          </a:p>
          <a:p>
            <a:pPr lvl="1" marL="666750" indent="-333375" defTabSz="438150">
              <a:spcBef>
                <a:spcPts val="3100"/>
              </a:spcBef>
              <a:defRPr sz="2850"/>
            </a:pPr>
            <a:r>
              <a:t>An AI that gathers information about people’s lifestyle and spots increasing health risks</a:t>
            </a:r>
          </a:p>
          <a:p>
            <a:pPr lvl="2" marL="1000125" indent="-333375" defTabSz="438150">
              <a:spcBef>
                <a:spcPts val="3100"/>
              </a:spcBef>
              <a:defRPr sz="2850"/>
            </a:pPr>
            <a:r>
              <a:t>and tells them? … and tells their GP?</a:t>
            </a:r>
          </a:p>
          <a:p>
            <a:pPr lvl="1" marL="666750" indent="-333375" defTabSz="438150">
              <a:spcBef>
                <a:spcPts val="3100"/>
              </a:spcBef>
              <a:defRPr sz="2850"/>
            </a:pPr>
            <a:r>
              <a:t>An AI that spots potential benefit cheats and tells the authorities</a:t>
            </a:r>
          </a:p>
          <a:p>
            <a:pPr lvl="1" marL="666750" indent="-333375" defTabSz="438150">
              <a:spcBef>
                <a:spcPts val="3100"/>
              </a:spcBef>
              <a:defRPr sz="2850"/>
            </a:pPr>
            <a:r>
              <a:t>An AI that scans prisoners’ backgrounds looking for early behavioural patterns that lead to crime  </a:t>
            </a:r>
          </a:p>
          <a:p>
            <a:pPr lvl="1" marL="666750" indent="-333375" defTabSz="438150">
              <a:spcBef>
                <a:spcPts val="3100"/>
              </a:spcBef>
              <a:defRPr sz="2850"/>
            </a:pPr>
            <a:r>
              <a:t>etc</a:t>
            </a:r>
          </a:p>
        </p:txBody>
      </p:sp>
      <p:pic>
        <p:nvPicPr>
          <p:cNvPr id="323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tereotypes, prejudice and discrimination"/>
          <p:cNvSpPr txBox="1"/>
          <p:nvPr>
            <p:ph type="title"/>
          </p:nvPr>
        </p:nvSpPr>
        <p:spPr>
          <a:xfrm>
            <a:off x="952500" y="67619"/>
            <a:ext cx="11099800" cy="2159001"/>
          </a:xfrm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Stereotypes, prejudice and discrimination</a:t>
            </a:r>
          </a:p>
        </p:txBody>
      </p:sp>
      <p:sp>
        <p:nvSpPr>
          <p:cNvPr id="328" name="Machine Learning apps reflect society … even the bad bits!…"/>
          <p:cNvSpPr txBox="1"/>
          <p:nvPr>
            <p:ph type="body" idx="1"/>
          </p:nvPr>
        </p:nvSpPr>
        <p:spPr>
          <a:xfrm>
            <a:off x="952500" y="2180980"/>
            <a:ext cx="11211424" cy="6709020"/>
          </a:xfrm>
          <a:prstGeom prst="rect">
            <a:avLst/>
          </a:prstGeom>
        </p:spPr>
        <p:txBody>
          <a:bodyPr/>
          <a:lstStyle/>
          <a:p>
            <a:pPr marL="342264" indent="-342264" defTabSz="449833">
              <a:spcBef>
                <a:spcPts val="3200"/>
              </a:spcBef>
              <a:defRPr sz="2925"/>
            </a:pPr>
            <a:r>
              <a:t>Machine Learning apps reflect society … even the bad bits!</a:t>
            </a:r>
          </a:p>
          <a:p>
            <a:pPr lvl="1" marL="684529" indent="-342264" defTabSz="449833">
              <a:spcBef>
                <a:spcPts val="3200"/>
              </a:spcBef>
              <a:defRPr sz="2925"/>
            </a:pPr>
            <a:r>
              <a:t>A “Racist, homophobic” Chatbot on Twitter</a:t>
            </a:r>
          </a:p>
          <a:p>
            <a:pPr lvl="1" marL="684529" indent="-342264" defTabSz="449833">
              <a:spcBef>
                <a:spcPts val="3200"/>
              </a:spcBef>
              <a:defRPr sz="2925"/>
            </a:pPr>
            <a:r>
              <a:t>A “Racist” prison sentencing program</a:t>
            </a:r>
          </a:p>
          <a:p>
            <a:pPr marL="342264" indent="-342264" defTabSz="449833">
              <a:spcBef>
                <a:spcPts val="3200"/>
              </a:spcBef>
              <a:defRPr sz="2925"/>
            </a:pPr>
            <a:r>
              <a:t>What might be the issues of:</a:t>
            </a:r>
          </a:p>
          <a:p>
            <a:pPr lvl="1" marL="684529" indent="-342264" defTabSz="449833">
              <a:spcBef>
                <a:spcPts val="3200"/>
              </a:spcBef>
              <a:defRPr sz="2925"/>
            </a:pPr>
            <a:r>
              <a:t>a program that identifies pregnant women from their shopping habits?</a:t>
            </a:r>
          </a:p>
          <a:p>
            <a:pPr lvl="1" marL="684529" indent="-342264" defTabSz="449833">
              <a:spcBef>
                <a:spcPts val="3200"/>
              </a:spcBef>
              <a:defRPr sz="2925"/>
            </a:pPr>
            <a:r>
              <a:t>a program that identifies gay people from their face?</a:t>
            </a:r>
          </a:p>
          <a:p>
            <a:pPr marL="342264" indent="-342264" defTabSz="449833">
              <a:spcBef>
                <a:spcPts val="3200"/>
              </a:spcBef>
              <a:defRPr sz="2925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Rise of the</a:t>
            </a:r>
            <a:r>
              <a:t> (racist, sexist, homophobic,…)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machines</a:t>
            </a:r>
            <a:r>
              <a:t> that support and encourage discrimination?</a:t>
            </a:r>
          </a:p>
        </p:txBody>
      </p:sp>
      <p:pic>
        <p:nvPicPr>
          <p:cNvPr id="329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30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31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English"/>
          <p:cNvSpPr txBox="1"/>
          <p:nvPr>
            <p:ph type="title"/>
          </p:nvPr>
        </p:nvSpPr>
        <p:spPr>
          <a:xfrm>
            <a:off x="952500" y="1377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English</a:t>
            </a:r>
          </a:p>
        </p:txBody>
      </p:sp>
      <p:sp>
        <p:nvSpPr>
          <p:cNvPr id="334" name="The societal, ethical and privacy issues behind Machine Learning and Big Data have potential for topics for writing fiction.…"/>
          <p:cNvSpPr txBox="1"/>
          <p:nvPr>
            <p:ph type="body" idx="1"/>
          </p:nvPr>
        </p:nvSpPr>
        <p:spPr>
          <a:xfrm>
            <a:off x="952500" y="2004148"/>
            <a:ext cx="11099800" cy="6286501"/>
          </a:xfrm>
          <a:prstGeom prst="rect">
            <a:avLst/>
          </a:prstGeom>
        </p:spPr>
        <p:txBody>
          <a:bodyPr/>
          <a:lstStyle/>
          <a:p>
            <a:pPr marL="398815" indent="-398815" defTabSz="496570">
              <a:spcBef>
                <a:spcPts val="3500"/>
              </a:spcBef>
              <a:defRPr sz="3230"/>
            </a:pPr>
            <a:r>
              <a:t>The societal, ethical and privacy issues behind Machine Learning and Big Data have potential for topics for writing fiction.</a:t>
            </a:r>
          </a:p>
          <a:p>
            <a:pPr marL="398815" indent="-398815" defTabSz="496570">
              <a:spcBef>
                <a:spcPts val="3500"/>
              </a:spcBef>
              <a:defRPr sz="3230"/>
            </a:pPr>
            <a:r>
              <a:t>First read a selection of news/cs4fn articles about machine learning for inspiration.</a:t>
            </a:r>
          </a:p>
          <a:p>
            <a:pPr marL="398815" indent="-398815" defTabSz="496570">
              <a:spcBef>
                <a:spcPts val="3500"/>
              </a:spcBef>
              <a:defRPr sz="3230"/>
            </a:pPr>
            <a:r>
              <a:t>Then write a story about the opportunities or consequences</a:t>
            </a:r>
          </a:p>
          <a:p>
            <a:pPr lvl="1" marL="776640" indent="-398815" defTabSz="496570">
              <a:spcBef>
                <a:spcPts val="3500"/>
              </a:spcBef>
              <a:defRPr sz="3230"/>
            </a:pPr>
            <a:r>
              <a:t>For example, see the story “Robot” written for cs4fn at:</a:t>
            </a:r>
          </a:p>
          <a:p>
            <a:pPr lvl="3" marL="0" indent="582930" defTabSz="496570">
              <a:spcBef>
                <a:spcPts val="3500"/>
              </a:spcBef>
              <a:buSzTx/>
              <a:buNone/>
              <a:defRPr sz="2465"/>
            </a:pPr>
            <a:r>
              <a:rPr u="sng">
                <a:hlinkClick r:id="rId2" invalidUrl="" action="" tgtFrame="" tooltip="" history="1" highlightClick="0" endSnd="0"/>
              </a:rPr>
              <a:t>teachinglondoncomputing.org/computational-thinking-tales/</a:t>
            </a:r>
            <a:r>
              <a:t> </a:t>
            </a:r>
          </a:p>
        </p:txBody>
      </p:sp>
      <p:pic>
        <p:nvPicPr>
          <p:cNvPr id="335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36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English / Literacy"/>
          <p:cNvSpPr txBox="1"/>
          <p:nvPr>
            <p:ph type="title"/>
          </p:nvPr>
        </p:nvSpPr>
        <p:spPr>
          <a:xfrm>
            <a:off x="-932812" y="-127299"/>
            <a:ext cx="11099801" cy="2159001"/>
          </a:xfrm>
          <a:prstGeom prst="rect">
            <a:avLst/>
          </a:prstGeom>
        </p:spPr>
        <p:txBody>
          <a:bodyPr/>
          <a:lstStyle/>
          <a:p>
            <a:pPr/>
            <a:r>
              <a:t>English / Literacy</a:t>
            </a:r>
          </a:p>
        </p:txBody>
      </p:sp>
      <p:sp>
        <p:nvSpPr>
          <p:cNvPr id="340" name="Set reading about Machine Learning…"/>
          <p:cNvSpPr txBox="1"/>
          <p:nvPr>
            <p:ph type="body" sz="half" idx="1"/>
          </p:nvPr>
        </p:nvSpPr>
        <p:spPr>
          <a:xfrm>
            <a:off x="208635" y="1978498"/>
            <a:ext cx="7541997" cy="6690145"/>
          </a:xfrm>
          <a:prstGeom prst="rect">
            <a:avLst/>
          </a:prstGeom>
        </p:spPr>
        <p:txBody>
          <a:bodyPr/>
          <a:lstStyle/>
          <a:p>
            <a:pPr marL="394123" indent="-394123" defTabSz="490727">
              <a:spcBef>
                <a:spcPts val="3500"/>
              </a:spcBef>
              <a:defRPr sz="3191"/>
            </a:pPr>
            <a:r>
              <a:t>Set reading about Machine Learning</a:t>
            </a:r>
          </a:p>
          <a:p>
            <a:pPr marL="394123" indent="-394123" defTabSz="490727">
              <a:spcBef>
                <a:spcPts val="3500"/>
              </a:spcBef>
              <a:defRPr sz="3191"/>
            </a:pPr>
            <a:r>
              <a:t>We have been creating Computing reading resources for primary schools.</a:t>
            </a:r>
          </a:p>
          <a:p>
            <a:pPr lvl="1" marL="767503" indent="-394123" defTabSz="490727">
              <a:spcBef>
                <a:spcPts val="3500"/>
              </a:spcBef>
              <a:defRPr sz="3191"/>
            </a:pPr>
            <a:r>
              <a:t>Including Machine Learning</a:t>
            </a:r>
          </a:p>
          <a:p>
            <a:pPr lvl="1" marL="767503" indent="-394123" defTabSz="490727">
              <a:spcBef>
                <a:spcPts val="3500"/>
              </a:spcBef>
              <a:defRPr sz="3191"/>
            </a:pPr>
            <a:r>
              <a:t>e.g. ‘A Bit of CS4FN’ Magazine for younger students</a:t>
            </a:r>
          </a:p>
          <a:p>
            <a:pPr marL="394123" indent="-394123" defTabSz="490727">
              <a:spcBef>
                <a:spcPts val="3500"/>
              </a:spcBef>
              <a:defRPr sz="3191"/>
            </a:pPr>
            <a:r>
              <a:t>Order free physical copies or download it from:</a:t>
            </a:r>
          </a:p>
          <a:p>
            <a:pPr lvl="1" marL="767503" indent="-394123" defTabSz="490727">
              <a:spcBef>
                <a:spcPts val="3500"/>
              </a:spcBef>
              <a:defRPr sz="3191"/>
            </a:pPr>
            <a:r>
              <a:t>https://abitofcs4fn.org/magazine/   </a:t>
            </a:r>
          </a:p>
        </p:txBody>
      </p:sp>
      <p:pic>
        <p:nvPicPr>
          <p:cNvPr id="341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48097" y="296999"/>
            <a:ext cx="2117666" cy="564712"/>
          </a:xfrm>
          <a:prstGeom prst="rect">
            <a:avLst/>
          </a:prstGeom>
          <a:ln w="12700">
            <a:miter lim="400000"/>
          </a:ln>
        </p:spPr>
      </p:pic>
      <p:pic>
        <p:nvPicPr>
          <p:cNvPr id="342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43" name="bitof1cover.pdf" descr="bitof1cover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47671" y="1052957"/>
            <a:ext cx="3082145" cy="4361623"/>
          </a:xfrm>
          <a:prstGeom prst="rect">
            <a:avLst/>
          </a:prstGeom>
          <a:ln w="12700">
            <a:miter lim="400000"/>
          </a:ln>
        </p:spPr>
      </p:pic>
      <p:pic>
        <p:nvPicPr>
          <p:cNvPr id="344" name="abitofmachinelearning.pdf" descr="abitofmachinelearning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634116" y="5614795"/>
            <a:ext cx="2596123" cy="3673840"/>
          </a:xfrm>
          <a:prstGeom prst="rect">
            <a:avLst/>
          </a:prstGeom>
          <a:ln w="12700">
            <a:miter lim="400000"/>
          </a:ln>
        </p:spPr>
      </p:pic>
      <p:pic>
        <p:nvPicPr>
          <p:cNvPr id="345" name="abitofinventinginstruments.pdf" descr="abitofinventinginstruments.pd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308899" y="5605783"/>
            <a:ext cx="2596122" cy="3673839"/>
          </a:xfrm>
          <a:prstGeom prst="rect">
            <a:avLst/>
          </a:prstGeom>
          <a:ln w="12700">
            <a:miter lim="400000"/>
          </a:ln>
        </p:spPr>
      </p:pic>
      <p:pic>
        <p:nvPicPr>
          <p:cNvPr id="346" name="IoC_Logo_OnWhite_AW.png" descr="IoC_Logo_OnWhite_AW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earning from Examples"/>
          <p:cNvSpPr txBox="1"/>
          <p:nvPr>
            <p:ph type="title"/>
          </p:nvPr>
        </p:nvSpPr>
        <p:spPr>
          <a:xfrm>
            <a:off x="952500" y="0"/>
            <a:ext cx="11099800" cy="2159000"/>
          </a:xfrm>
          <a:prstGeom prst="rect">
            <a:avLst/>
          </a:prstGeom>
        </p:spPr>
        <p:txBody>
          <a:bodyPr/>
          <a:lstStyle>
            <a:lvl1pPr defTabSz="578358">
              <a:defRPr sz="7919"/>
            </a:lvl1pPr>
          </a:lstStyle>
          <a:p>
            <a:pPr/>
            <a:r>
              <a:t>Learning from Examples</a:t>
            </a:r>
          </a:p>
        </p:txBody>
      </p:sp>
      <p:sp>
        <p:nvSpPr>
          <p:cNvPr id="159" name="Machine Learning is a technology that…"/>
          <p:cNvSpPr txBox="1"/>
          <p:nvPr>
            <p:ph type="body" idx="1"/>
          </p:nvPr>
        </p:nvSpPr>
        <p:spPr>
          <a:xfrm>
            <a:off x="952500" y="2067619"/>
            <a:ext cx="11325194" cy="6822381"/>
          </a:xfrm>
          <a:prstGeom prst="rect">
            <a:avLst/>
          </a:prstGeom>
        </p:spPr>
        <p:txBody>
          <a:bodyPr/>
          <a:lstStyle/>
          <a:p>
            <a:pPr>
              <a:defRPr sz="3800"/>
            </a:pPr>
            <a:r>
              <a:t>Machine Learning is a technology that </a:t>
            </a:r>
          </a:p>
          <a:p>
            <a:pPr lvl="1">
              <a:defRPr sz="3800"/>
            </a:pPr>
            <a:r>
              <a:t>“</a:t>
            </a:r>
            <a:r>
              <a:rPr b="1" i="1">
                <a:latin typeface="Helvetica"/>
                <a:ea typeface="Helvetica"/>
                <a:cs typeface="Helvetica"/>
                <a:sym typeface="Helvetica"/>
              </a:rPr>
              <a:t>allows computers to perform specific tasks </a:t>
            </a:r>
            <a:endParaRPr b="1" i="1">
              <a:latin typeface="Helvetica"/>
              <a:ea typeface="Helvetica"/>
              <a:cs typeface="Helvetica"/>
              <a:sym typeface="Helvetica"/>
            </a:endParaRPr>
          </a:p>
          <a:p>
            <a:pPr lvl="1">
              <a:defRPr sz="3800"/>
            </a:pPr>
            <a:r>
              <a:rPr b="1" i="1">
                <a:latin typeface="Helvetica"/>
                <a:ea typeface="Helvetica"/>
                <a:cs typeface="Helvetica"/>
                <a:sym typeface="Helvetica"/>
              </a:rPr>
              <a:t>intelligently, </a:t>
            </a:r>
            <a:endParaRPr b="1" i="1">
              <a:latin typeface="Helvetica"/>
              <a:ea typeface="Helvetica"/>
              <a:cs typeface="Helvetica"/>
              <a:sym typeface="Helvetica"/>
            </a:endParaRPr>
          </a:p>
          <a:p>
            <a:pPr lvl="1">
              <a:defRPr sz="3800"/>
            </a:pPr>
            <a:r>
              <a:rPr b="1" i="1">
                <a:latin typeface="Helvetica"/>
                <a:ea typeface="Helvetica"/>
                <a:cs typeface="Helvetica"/>
                <a:sym typeface="Helvetica"/>
              </a:rPr>
              <a:t>by LEARNING FROM EXAMPLES</a:t>
            </a:r>
            <a:r>
              <a:t>”.</a:t>
            </a:r>
          </a:p>
          <a:p>
            <a:pPr>
              <a:defRPr sz="3800"/>
            </a:pPr>
            <a:r>
              <a:t>It is all about algorithms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spotting patterns</a:t>
            </a:r>
            <a:r>
              <a:t> in massive amounts of data.  </a:t>
            </a:r>
          </a:p>
        </p:txBody>
      </p:sp>
      <p:pic>
        <p:nvPicPr>
          <p:cNvPr id="160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31012" y="8884987"/>
            <a:ext cx="2229517" cy="5945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Justifying Decisions"/>
          <p:cNvSpPr txBox="1"/>
          <p:nvPr>
            <p:ph type="title"/>
          </p:nvPr>
        </p:nvSpPr>
        <p:spPr>
          <a:xfrm>
            <a:off x="952500" y="6761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Justifying Decisions</a:t>
            </a:r>
          </a:p>
        </p:txBody>
      </p:sp>
      <p:sp>
        <p:nvSpPr>
          <p:cNvPr id="349" name="A big issue (and open research question) here is that data driven machine learning cannot justify it’s decisions.…"/>
          <p:cNvSpPr txBox="1"/>
          <p:nvPr>
            <p:ph type="body" idx="1"/>
          </p:nvPr>
        </p:nvSpPr>
        <p:spPr>
          <a:xfrm>
            <a:off x="824545" y="1991911"/>
            <a:ext cx="11355709" cy="6709020"/>
          </a:xfrm>
          <a:prstGeom prst="rect">
            <a:avLst/>
          </a:prstGeom>
        </p:spPr>
        <p:txBody>
          <a:bodyPr/>
          <a:lstStyle/>
          <a:p>
            <a:pPr marL="373379" indent="-373379" defTabSz="490727">
              <a:spcBef>
                <a:spcPts val="3500"/>
              </a:spcBef>
              <a:defRPr sz="3191"/>
            </a:pPr>
            <a:r>
              <a:t>A big issue (and open research question) here is that data driven machine learning cannot justify it’s decisions.</a:t>
            </a:r>
          </a:p>
          <a:p>
            <a:pPr marL="373379" indent="-373379" defTabSz="490727">
              <a:spcBef>
                <a:spcPts val="3500"/>
              </a:spcBef>
              <a:defRPr b="1" sz="3191">
                <a:latin typeface="Helvetica"/>
                <a:ea typeface="Helvetica"/>
                <a:cs typeface="Helvetica"/>
                <a:sym typeface="Helvetica"/>
              </a:defRPr>
            </a:pPr>
            <a:r>
              <a:t>Why did it say you shouldn’t be interviewed for the job?</a:t>
            </a:r>
          </a:p>
          <a:p>
            <a:pPr lvl="1" marL="746759" indent="-373379" defTabSz="490727">
              <a:spcBef>
                <a:spcPts val="3500"/>
              </a:spcBef>
              <a:defRPr sz="3191"/>
            </a:pPr>
            <a:r>
              <a:t>Was it because you are black?  …  or a woman? … gay?</a:t>
            </a:r>
          </a:p>
          <a:p>
            <a:pPr lvl="1" marL="746759" indent="-373379" defTabSz="490727">
              <a:spcBef>
                <a:spcPts val="3500"/>
              </a:spcBef>
              <a:defRPr sz="3191"/>
            </a:pPr>
            <a:r>
              <a:t>Who knows what patterns it found and used?</a:t>
            </a:r>
          </a:p>
          <a:p>
            <a:pPr marL="373379" indent="-373379" defTabSz="490727">
              <a:spcBef>
                <a:spcPts val="3500"/>
              </a:spcBef>
              <a:defRPr b="1" sz="3191">
                <a:latin typeface="Helvetica"/>
                <a:ea typeface="Helvetica"/>
                <a:cs typeface="Helvetica"/>
                <a:sym typeface="Helvetica"/>
              </a:defRPr>
            </a:pPr>
            <a:r>
              <a:t>Why does it say this person would be a good friend?</a:t>
            </a:r>
          </a:p>
          <a:p>
            <a:pPr marL="373379" indent="-373379" defTabSz="490727">
              <a:spcBef>
                <a:spcPts val="3500"/>
              </a:spcBef>
              <a:defRPr sz="3191"/>
            </a:pPr>
            <a:r>
              <a:t>Bayesian Networks help. The causal model is open and inspectable. Justifications can be based on it.</a:t>
            </a:r>
          </a:p>
        </p:txBody>
      </p:sp>
      <p:pic>
        <p:nvPicPr>
          <p:cNvPr id="350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52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Building and/or Using Machine Learning Tools"/>
          <p:cNvSpPr txBox="1"/>
          <p:nvPr>
            <p:ph type="title"/>
          </p:nvPr>
        </p:nvSpPr>
        <p:spPr>
          <a:xfrm>
            <a:off x="1092200" y="3378200"/>
            <a:ext cx="11099800" cy="2159000"/>
          </a:xfrm>
          <a:prstGeom prst="rect">
            <a:avLst/>
          </a:prstGeom>
        </p:spPr>
        <p:txBody>
          <a:bodyPr/>
          <a:lstStyle>
            <a:lvl1pPr defTabSz="490727">
              <a:defRPr b="1" sz="6719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Building and/or Using Machine Learning Tools</a:t>
            </a:r>
          </a:p>
        </p:txBody>
      </p:sp>
      <p:pic>
        <p:nvPicPr>
          <p:cNvPr id="355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56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57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Doing Science / Classification"/>
          <p:cNvSpPr txBox="1"/>
          <p:nvPr>
            <p:ph type="title"/>
          </p:nvPr>
        </p:nvSpPr>
        <p:spPr>
          <a:xfrm>
            <a:off x="952500" y="228600"/>
            <a:ext cx="11099800" cy="2159000"/>
          </a:xfrm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Doing Science / Classification</a:t>
            </a:r>
          </a:p>
        </p:txBody>
      </p:sp>
      <p:sp>
        <p:nvSpPr>
          <p:cNvPr id="360" name="Classification of animals by features (KS2)…"/>
          <p:cNvSpPr txBox="1"/>
          <p:nvPr>
            <p:ph type="body" idx="1"/>
          </p:nvPr>
        </p:nvSpPr>
        <p:spPr>
          <a:xfrm>
            <a:off x="952500" y="2438237"/>
            <a:ext cx="8650879" cy="6267613"/>
          </a:xfrm>
          <a:prstGeom prst="rect">
            <a:avLst/>
          </a:prstGeom>
        </p:spPr>
        <p:txBody>
          <a:bodyPr/>
          <a:lstStyle/>
          <a:p>
            <a:pPr marL="324485" indent="-324485" defTabSz="426466">
              <a:spcBef>
                <a:spcPts val="3000"/>
              </a:spcBef>
              <a:defRPr sz="2774"/>
            </a:pPr>
            <a:r>
              <a:t>Classification of animals by features (KS2)</a:t>
            </a:r>
          </a:p>
          <a:p>
            <a:pPr marL="324485" indent="-324485" defTabSz="426466">
              <a:spcBef>
                <a:spcPts val="3000"/>
              </a:spcBef>
              <a:defRPr sz="2774"/>
            </a:pPr>
            <a:r>
              <a:t>Train / Use a machine learning tool</a:t>
            </a:r>
          </a:p>
          <a:p>
            <a:pPr lvl="1" marL="648970" indent="-324485" defTabSz="426466">
              <a:spcBef>
                <a:spcPts val="3000"/>
              </a:spcBef>
              <a:defRPr sz="2774"/>
            </a:pPr>
            <a:r>
              <a:t>eg toolset at </a:t>
            </a:r>
            <a:r>
              <a:rPr u="sng">
                <a:hlinkClick r:id="rId2" invalidUrl="" action="" tgtFrame="" tooltip="" history="1" highlightClick="0" endSnd="0"/>
              </a:rPr>
              <a:t>machinelearningforkids.co.uk</a:t>
            </a:r>
          </a:p>
          <a:p>
            <a:pPr lvl="1" marL="648970" indent="-324485" defTabSz="426466">
              <a:spcBef>
                <a:spcPts val="3000"/>
              </a:spcBef>
              <a:defRPr sz="2774"/>
            </a:pPr>
            <a:r>
              <a:t>Descriptions of features of animals as training</a:t>
            </a:r>
          </a:p>
          <a:p>
            <a:pPr lvl="1" marL="648970" indent="-324485" defTabSz="426466">
              <a:spcBef>
                <a:spcPts val="3000"/>
              </a:spcBef>
              <a:defRPr sz="2774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Actively explore</a:t>
            </a:r>
            <a:r>
              <a:t> what makes an animal a mammal using the tool </a:t>
            </a:r>
            <a:r>
              <a:rPr i="1">
                <a:latin typeface="Helvetica"/>
                <a:ea typeface="Helvetica"/>
                <a:cs typeface="Helvetica"/>
                <a:sym typeface="Helvetica"/>
              </a:rPr>
              <a:t>and</a:t>
            </a:r>
            <a:r>
              <a:t> try to identify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the features</a:t>
            </a:r>
            <a:r>
              <a:t> yourself</a:t>
            </a:r>
          </a:p>
          <a:p>
            <a:pPr marL="324485" indent="-324485" defTabSz="426466">
              <a:spcBef>
                <a:spcPts val="3000"/>
              </a:spcBef>
              <a:defRPr sz="2774"/>
            </a:pPr>
            <a:r>
              <a:t>Or unplugged with animal cards &amp; tally cups</a:t>
            </a:r>
          </a:p>
          <a:p>
            <a:pPr marL="324485" indent="-324485" defTabSz="426466">
              <a:spcBef>
                <a:spcPts val="3000"/>
              </a:spcBef>
              <a:defRPr sz="2774"/>
            </a:pPr>
            <a:r>
              <a:t>What other topics could be explored this way?</a:t>
            </a:r>
          </a:p>
        </p:txBody>
      </p:sp>
      <p:pic>
        <p:nvPicPr>
          <p:cNvPr id="361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62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63" name="cow-ml-training-card.pdf" descr="cow-ml-training-card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033639" y="2512366"/>
            <a:ext cx="3856677" cy="5354847"/>
          </a:xfrm>
          <a:prstGeom prst="rect">
            <a:avLst/>
          </a:prstGeom>
          <a:ln w="12700">
            <a:miter lim="400000"/>
          </a:ln>
        </p:spPr>
      </p:pic>
      <p:pic>
        <p:nvPicPr>
          <p:cNvPr id="364" name="IoC_Logo_OnWhite_AW.png" descr="IoC_Logo_OnWhite_AW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Exploring Big Data Se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Exploring Big Data Sets</a:t>
            </a:r>
          </a:p>
        </p:txBody>
      </p:sp>
      <p:sp>
        <p:nvSpPr>
          <p:cNvPr id="367" name="Computational modelling provides a new way to do science …Machine Learning provides another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7825" indent="-377825" defTabSz="496570">
              <a:spcBef>
                <a:spcPts val="3500"/>
              </a:spcBef>
              <a:defRPr sz="3230"/>
            </a:pPr>
            <a:r>
              <a:t>Computational modelling provides a new way to do science …Machine Learning provides another:</a:t>
            </a:r>
          </a:p>
          <a:p>
            <a:pPr lvl="1" marL="755650" indent="-377825" defTabSz="496570">
              <a:spcBef>
                <a:spcPts val="3500"/>
              </a:spcBef>
              <a:defRPr sz="3230"/>
            </a:pPr>
            <a:r>
              <a:t>Looking for patterns in massive data sets.</a:t>
            </a:r>
          </a:p>
          <a:p>
            <a:pPr marL="377825" indent="-377825" defTabSz="496570">
              <a:spcBef>
                <a:spcPts val="3500"/>
              </a:spcBef>
              <a:defRPr sz="3230"/>
            </a:pPr>
            <a:r>
              <a:t>Students can do the same on topics on the syllabus</a:t>
            </a:r>
          </a:p>
          <a:p>
            <a:pPr lvl="1" marL="755650" indent="-377825" defTabSz="496570">
              <a:spcBef>
                <a:spcPts val="3500"/>
              </a:spcBef>
              <a:defRPr sz="3230"/>
            </a:pPr>
            <a:r>
              <a:t>Any subject where understanding might be based on large amounts of data … explore public datasets</a:t>
            </a:r>
          </a:p>
          <a:p>
            <a:pPr lvl="2" marL="1133475" indent="-377825" defTabSz="496570">
              <a:spcBef>
                <a:spcPts val="3500"/>
              </a:spcBef>
              <a:defRPr sz="3230"/>
            </a:pPr>
            <a:r>
              <a:t>science</a:t>
            </a:r>
          </a:p>
          <a:p>
            <a:pPr lvl="2" marL="1133475" indent="-377825" defTabSz="496570">
              <a:spcBef>
                <a:spcPts val="3500"/>
              </a:spcBef>
              <a:defRPr sz="3230"/>
            </a:pPr>
            <a:r>
              <a:t>geography …</a:t>
            </a:r>
          </a:p>
        </p:txBody>
      </p:sp>
      <p:pic>
        <p:nvPicPr>
          <p:cNvPr id="368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69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70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MachineLearningCircles.pdf" descr="MachineLearningCircle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0935" y="1199694"/>
            <a:ext cx="11898095" cy="7354212"/>
          </a:xfrm>
          <a:prstGeom prst="rect">
            <a:avLst/>
          </a:prstGeom>
          <a:ln w="12700">
            <a:miter lim="400000"/>
          </a:ln>
        </p:spPr>
      </p:pic>
      <p:sp>
        <p:nvSpPr>
          <p:cNvPr id="373" name="Rectangle"/>
          <p:cNvSpPr/>
          <p:nvPr/>
        </p:nvSpPr>
        <p:spPr>
          <a:xfrm>
            <a:off x="3357709" y="1312233"/>
            <a:ext cx="628938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74" name="How might you include it in lessons?"/>
          <p:cNvSpPr txBox="1"/>
          <p:nvPr>
            <p:ph type="title"/>
          </p:nvPr>
        </p:nvSpPr>
        <p:spPr>
          <a:xfrm>
            <a:off x="1350082" y="444500"/>
            <a:ext cx="11099801" cy="2159000"/>
          </a:xfrm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How might you include it in lessons?</a:t>
            </a:r>
          </a:p>
        </p:txBody>
      </p:sp>
      <p:pic>
        <p:nvPicPr>
          <p:cNvPr id="375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76" name="QM Logo B&amp;W.pdf" descr="QM Logo B&amp;W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77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ummary"/>
          <p:cNvSpPr txBox="1"/>
          <p:nvPr>
            <p:ph type="title"/>
          </p:nvPr>
        </p:nvSpPr>
        <p:spPr>
          <a:xfrm>
            <a:off x="952500" y="-1720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pic>
        <p:nvPicPr>
          <p:cNvPr id="380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81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sp>
        <p:nvSpPr>
          <p:cNvPr id="382" name="There are lots of ways machine learning can be integrated in to and give support across the curriculum…"/>
          <p:cNvSpPr txBox="1"/>
          <p:nvPr>
            <p:ph type="body" idx="1"/>
          </p:nvPr>
        </p:nvSpPr>
        <p:spPr>
          <a:xfrm>
            <a:off x="952500" y="2067619"/>
            <a:ext cx="11099800" cy="6180418"/>
          </a:xfrm>
          <a:prstGeom prst="rect">
            <a:avLst/>
          </a:prstGeom>
        </p:spPr>
        <p:txBody>
          <a:bodyPr/>
          <a:lstStyle/>
          <a:p>
            <a:pPr>
              <a:defRPr sz="3800"/>
            </a:pPr>
            <a:r>
              <a:t>There are lots of ways machine learning can be integrated in to and give support across the curriculum</a:t>
            </a:r>
          </a:p>
          <a:p>
            <a:pPr>
              <a:defRPr sz="3800"/>
            </a:pPr>
            <a:r>
              <a:t>Unplugged Computational Modelling …is a powerful way to teach science </a:t>
            </a:r>
          </a:p>
          <a:p>
            <a:pPr lvl="2">
              <a:defRPr sz="3800"/>
            </a:pPr>
            <a:r>
              <a:t>Irrespective of links to Machine Learning!</a:t>
            </a:r>
          </a:p>
        </p:txBody>
      </p:sp>
      <p:pic>
        <p:nvPicPr>
          <p:cNvPr id="383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Thank you"/>
          <p:cNvSpPr txBox="1"/>
          <p:nvPr>
            <p:ph type="title"/>
          </p:nvPr>
        </p:nvSpPr>
        <p:spPr>
          <a:xfrm>
            <a:off x="952500" y="6701549"/>
            <a:ext cx="11099800" cy="2159001"/>
          </a:xfrm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  <p:pic>
        <p:nvPicPr>
          <p:cNvPr id="386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23607" y="292925"/>
            <a:ext cx="1746334" cy="697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87" name="QM Logo B&amp;W.pdf" descr="QM Logo B&amp;W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3826" y="293279"/>
            <a:ext cx="2612564" cy="696685"/>
          </a:xfrm>
          <a:prstGeom prst="rect">
            <a:avLst/>
          </a:prstGeom>
          <a:ln w="12700">
            <a:miter lim="400000"/>
          </a:ln>
        </p:spPr>
      </p:pic>
      <p:pic>
        <p:nvPicPr>
          <p:cNvPr id="388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65958" y="373282"/>
            <a:ext cx="2072883" cy="536511"/>
          </a:xfrm>
          <a:prstGeom prst="rect">
            <a:avLst/>
          </a:prstGeom>
          <a:ln w="12700">
            <a:miter lim="400000"/>
          </a:ln>
        </p:spPr>
      </p:pic>
      <p:sp>
        <p:nvSpPr>
          <p:cNvPr id="389" name="Lots of FREE resources and…"/>
          <p:cNvSpPr txBox="1"/>
          <p:nvPr/>
        </p:nvSpPr>
        <p:spPr>
          <a:xfrm>
            <a:off x="428713" y="1448088"/>
            <a:ext cx="12147374" cy="180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4200"/>
              </a:spcBef>
              <a:defRPr sz="3800"/>
            </a:pPr>
            <a:r>
              <a:t>Lots of FREE resources and</a:t>
            </a:r>
          </a:p>
          <a:p>
            <a:pPr>
              <a:spcBef>
                <a:spcPts val="4200"/>
              </a:spcBef>
              <a:defRPr b="1" sz="3800">
                <a:latin typeface="Helvetica"/>
                <a:ea typeface="Helvetica"/>
                <a:cs typeface="Helvetica"/>
                <a:sym typeface="Helvetica"/>
              </a:defRPr>
            </a:pPr>
            <a:r>
              <a:rPr u="sng">
                <a:hlinkClick r:id="rId5" invalidUrl="" action="" tgtFrame="" tooltip="" history="1" highlightClick="0" endSnd="0"/>
              </a:rPr>
              <a:t>teachinglondoncomputing.org/machine-learning</a:t>
            </a:r>
          </a:p>
        </p:txBody>
      </p:sp>
      <p:sp>
        <p:nvSpPr>
          <p:cNvPr id="390" name="OR BUY OUR BOOK …which includes more on machine learning and AI"/>
          <p:cNvSpPr txBox="1"/>
          <p:nvPr/>
        </p:nvSpPr>
        <p:spPr>
          <a:xfrm>
            <a:off x="1812587" y="4197562"/>
            <a:ext cx="6394500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4200"/>
              </a:spcBef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OR BUY OUR BOOK …which includes more on machine learning and AI</a:t>
            </a:r>
          </a:p>
        </p:txBody>
      </p:sp>
      <p:pic>
        <p:nvPicPr>
          <p:cNvPr id="391" name="book-cover.tiff" descr="book-cover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699760" y="3462385"/>
            <a:ext cx="2133944" cy="28288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MachineLearningCirclesSimple.pdf" descr="MachineLearningCirclesSimpl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2773" y="997586"/>
            <a:ext cx="11294050" cy="7989282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Rectangle"/>
          <p:cNvSpPr/>
          <p:nvPr/>
        </p:nvSpPr>
        <p:spPr>
          <a:xfrm>
            <a:off x="3357709" y="1094203"/>
            <a:ext cx="6289382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66" name="Everyone should be able to …"/>
          <p:cNvSpPr txBox="1"/>
          <p:nvPr>
            <p:ph type="title"/>
          </p:nvPr>
        </p:nvSpPr>
        <p:spPr>
          <a:xfrm>
            <a:off x="837072" y="49547"/>
            <a:ext cx="11660906" cy="2159001"/>
          </a:xfrm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Everyone should be able to …</a:t>
            </a:r>
          </a:p>
        </p:txBody>
      </p:sp>
      <p:pic>
        <p:nvPicPr>
          <p:cNvPr id="167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QM Logo B&amp;W.pdf" descr="QM Logo B&amp;W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IoC_Logo_OnWhite_AW.png" descr="IoC_Logo_OnWhite_A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It is possible to introduce…"/>
          <p:cNvSpPr txBox="1"/>
          <p:nvPr>
            <p:ph type="title"/>
          </p:nvPr>
        </p:nvSpPr>
        <p:spPr>
          <a:xfrm>
            <a:off x="1092200" y="2234598"/>
            <a:ext cx="11099800" cy="3302602"/>
          </a:xfrm>
          <a:prstGeom prst="rect">
            <a:avLst/>
          </a:prstGeom>
        </p:spPr>
        <p:txBody>
          <a:bodyPr/>
          <a:lstStyle/>
          <a:p>
            <a:pPr defTabSz="490727">
              <a:defRPr sz="6719"/>
            </a:pPr>
            <a:r>
              <a:t>It is possible to introduce </a:t>
            </a:r>
          </a:p>
          <a:p>
            <a:pPr defTabSz="490727">
              <a:defRPr sz="6719"/>
            </a:pPr>
            <a:r>
              <a:t>machine learning ideas </a:t>
            </a:r>
          </a:p>
          <a:p>
            <a:pPr defTabSz="490727">
              <a:defRPr sz="6719"/>
            </a:pPr>
            <a:r>
              <a:t>in existing classroom activity</a:t>
            </a:r>
          </a:p>
        </p:txBody>
      </p:sp>
      <p:pic>
        <p:nvPicPr>
          <p:cNvPr id="172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Understanding how Machine Learning works"/>
          <p:cNvSpPr txBox="1"/>
          <p:nvPr>
            <p:ph type="title"/>
          </p:nvPr>
        </p:nvSpPr>
        <p:spPr>
          <a:xfrm>
            <a:off x="1092200" y="3378200"/>
            <a:ext cx="11099800" cy="2159000"/>
          </a:xfrm>
          <a:prstGeom prst="rect">
            <a:avLst/>
          </a:prstGeom>
        </p:spPr>
        <p:txBody>
          <a:bodyPr/>
          <a:lstStyle>
            <a:lvl1pPr defTabSz="490727">
              <a:defRPr b="1" sz="6719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Understanding how Machine Learning works</a:t>
            </a:r>
          </a:p>
        </p:txBody>
      </p:sp>
      <p:pic>
        <p:nvPicPr>
          <p:cNvPr id="177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It’s actually based on Biology"/>
          <p:cNvSpPr txBox="1"/>
          <p:nvPr>
            <p:ph type="title"/>
          </p:nvPr>
        </p:nvSpPr>
        <p:spPr>
          <a:xfrm>
            <a:off x="834492" y="444500"/>
            <a:ext cx="11335816" cy="2159000"/>
          </a:xfrm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It’s actually based on Biology</a:t>
            </a:r>
          </a:p>
        </p:txBody>
      </p:sp>
      <p:sp>
        <p:nvSpPr>
          <p:cNvPr id="182" name="Understand the computing and biology together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1159" indent="-391159" defTabSz="514095">
              <a:spcBef>
                <a:spcPts val="3600"/>
              </a:spcBef>
              <a:defRPr sz="3343"/>
            </a:pPr>
            <a:r>
              <a:t>Understand the computing and biology together.</a:t>
            </a:r>
          </a:p>
          <a:p>
            <a:pPr marL="391159" indent="-391159" defTabSz="514095">
              <a:spcBef>
                <a:spcPts val="3600"/>
              </a:spcBef>
              <a:defRPr sz="3343"/>
            </a:pPr>
            <a:r>
              <a:t>Deep Machine Learning is based on</a:t>
            </a:r>
          </a:p>
          <a:p>
            <a:pPr lvl="1" marL="782319" indent="-391159" defTabSz="514095">
              <a:spcBef>
                <a:spcPts val="3600"/>
              </a:spcBef>
              <a:defRPr sz="3343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Neural networks: </a:t>
            </a:r>
            <a:r>
              <a:t>based on how the brain works.</a:t>
            </a:r>
          </a:p>
          <a:p>
            <a:pPr marL="391159" indent="-391159" defTabSz="514095">
              <a:spcBef>
                <a:spcPts val="3600"/>
              </a:spcBef>
              <a:defRPr sz="3343"/>
            </a:pPr>
            <a:r>
              <a:t>Other approaches …</a:t>
            </a:r>
          </a:p>
          <a:p>
            <a:pPr lvl="1" marL="782319" indent="-391159" defTabSz="514095">
              <a:spcBef>
                <a:spcPts val="3600"/>
              </a:spcBef>
              <a:defRPr sz="3343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Genetic Algorithms: </a:t>
            </a:r>
            <a:r>
              <a:t>based on evolution by natural selection.</a:t>
            </a:r>
          </a:p>
          <a:p>
            <a:pPr lvl="1" marL="782319" indent="-391159" defTabSz="514095">
              <a:spcBef>
                <a:spcPts val="3600"/>
              </a:spcBef>
              <a:defRPr sz="3343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Bayesian networks: </a:t>
            </a:r>
            <a:r>
              <a:t>based on causality / probability.</a:t>
            </a:r>
          </a:p>
        </p:txBody>
      </p:sp>
      <p:pic>
        <p:nvPicPr>
          <p:cNvPr id="183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he Biology of…"/>
          <p:cNvSpPr txBox="1"/>
          <p:nvPr>
            <p:ph type="title"/>
          </p:nvPr>
        </p:nvSpPr>
        <p:spPr>
          <a:xfrm>
            <a:off x="952500" y="202219"/>
            <a:ext cx="11099800" cy="2159001"/>
          </a:xfrm>
          <a:prstGeom prst="rect">
            <a:avLst/>
          </a:prstGeom>
        </p:spPr>
        <p:txBody>
          <a:bodyPr/>
          <a:lstStyle/>
          <a:p>
            <a:pPr defTabSz="490727">
              <a:defRPr sz="6719"/>
            </a:pPr>
            <a:r>
              <a:t>The Biology of </a:t>
            </a:r>
          </a:p>
          <a:p>
            <a:pPr defTabSz="490727">
              <a:defRPr sz="6719"/>
            </a:pPr>
            <a:r>
              <a:t>Machine Learning</a:t>
            </a:r>
          </a:p>
        </p:txBody>
      </p:sp>
      <p:sp>
        <p:nvSpPr>
          <p:cNvPr id="188" name="A key thread through the science syllabus is understanding:…"/>
          <p:cNvSpPr txBox="1"/>
          <p:nvPr>
            <p:ph type="body" idx="1"/>
          </p:nvPr>
        </p:nvSpPr>
        <p:spPr>
          <a:xfrm>
            <a:off x="631667" y="2390680"/>
            <a:ext cx="11881061" cy="6286501"/>
          </a:xfrm>
          <a:prstGeom prst="rect">
            <a:avLst/>
          </a:prstGeom>
        </p:spPr>
        <p:txBody>
          <a:bodyPr/>
          <a:lstStyle/>
          <a:p>
            <a:pPr marL="351155" indent="-351155" defTabSz="461518">
              <a:spcBef>
                <a:spcPts val="3300"/>
              </a:spcBef>
              <a:defRPr sz="3002"/>
            </a:pPr>
            <a:r>
              <a:t>A key thread through the science syllabus is understanding: </a:t>
            </a:r>
          </a:p>
          <a:p>
            <a:pPr lvl="1" marL="702310" indent="-351155" defTabSz="461518">
              <a:spcBef>
                <a:spcPts val="3300"/>
              </a:spcBef>
              <a:defRPr sz="3002"/>
            </a:pPr>
            <a:r>
              <a:t>the senses</a:t>
            </a:r>
          </a:p>
          <a:p>
            <a:pPr lvl="1" marL="702310" indent="-351155" defTabSz="461518">
              <a:spcBef>
                <a:spcPts val="3300"/>
              </a:spcBef>
              <a:defRPr sz="3002"/>
            </a:pPr>
            <a:r>
              <a:t>the nervous system</a:t>
            </a:r>
          </a:p>
          <a:p>
            <a:pPr lvl="1" marL="702310" indent="-351155" defTabSz="461518">
              <a:spcBef>
                <a:spcPts val="3300"/>
              </a:spcBef>
              <a:defRPr sz="3002"/>
            </a:pPr>
            <a:r>
              <a:t>neurons and the brain</a:t>
            </a:r>
          </a:p>
          <a:p>
            <a:pPr marL="351155" indent="-351155" defTabSz="461518">
              <a:spcBef>
                <a:spcPts val="3300"/>
              </a:spcBef>
              <a:defRPr sz="3002"/>
            </a:pPr>
            <a:r>
              <a:t>Don’t draw diagrams to teach this,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create a computational model</a:t>
            </a:r>
          </a:p>
          <a:p>
            <a:pPr lvl="1" marL="702310" indent="-351155" defTabSz="461518">
              <a:spcBef>
                <a:spcPts val="3300"/>
              </a:spcBef>
              <a:defRPr sz="3002"/>
            </a:pPr>
            <a:r>
              <a:t>create a brain that works (out of kids, rope and toilet roll) </a:t>
            </a:r>
          </a:p>
          <a:p>
            <a:pPr marL="351155" indent="-351155" defTabSz="461518">
              <a:spcBef>
                <a:spcPts val="3300"/>
              </a:spcBef>
              <a:defRPr sz="3002"/>
            </a:pPr>
            <a:r>
              <a:t>Activity at teachinglondoncomputing.org/machine-learning/</a:t>
            </a:r>
          </a:p>
        </p:txBody>
      </p:sp>
      <p:pic>
        <p:nvPicPr>
          <p:cNvPr id="189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QM Logo B&amp;W.pdf" descr="QM Logo B&amp;W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965" y="8706641"/>
            <a:ext cx="2612564" cy="696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ESPRC black and white sponsor-hires.jpg" descr="ESPRC black and white sponsor-hir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7351" y="8874534"/>
            <a:ext cx="1746335" cy="697224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First we need to understand how our brain works…"/>
          <p:cNvSpPr txBox="1"/>
          <p:nvPr/>
        </p:nvSpPr>
        <p:spPr>
          <a:xfrm>
            <a:off x="952500" y="2535161"/>
            <a:ext cx="11099800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90727">
              <a:defRPr sz="6719"/>
            </a:lvl1pPr>
          </a:lstStyle>
          <a:p>
            <a:pPr/>
            <a:r>
              <a:t>First we need to understand how our brain works…</a:t>
            </a:r>
          </a:p>
        </p:txBody>
      </p:sp>
      <p:pic>
        <p:nvPicPr>
          <p:cNvPr id="196" name="IoC_Logo_OnWhite_AW.png" descr="IoC_Logo_OnWhite_A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70978" y="8837791"/>
            <a:ext cx="2072883" cy="536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